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B3DF-0D1C-480C-B1EB-4A4AFEDDBA8B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EF5C-2F99-4A53-9CB4-0BC4B9618AB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96944" cy="576064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0070C0"/>
                </a:solidFill>
              </a:rPr>
              <a:t>Delega: principi e criteri direttivi (sent. 341/2007) </a:t>
            </a: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424936" cy="56886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2.2. – Al riguardo, questa Corte, anche recentemente, ha ribadito che «Secondo i principi più volte affermati, […] il sindacato di costituzionalità sulla delega legislativa postula che il giudizio di conformità della norma delegata alla norma delegante si esplichi attraverso il </a:t>
            </a:r>
            <a:r>
              <a:rPr lang="it-IT" b="1" dirty="0">
                <a:solidFill>
                  <a:schemeClr val="tx1"/>
                </a:solidFill>
              </a:rPr>
              <a:t>confronto tra due processi ermeneutici paralleli: l’uno relativo alle norme che determinano l’oggetto, i principi e i criteri direttivi indicati dalla delega, tenendo conto del complesso di norme in cui si collocano e delle ragioni e finalità poste a fondamento della legge di delegazione; l’altro relativo alle norme introdotte dal legislatore delegato» (sentenza n. 54 del 2007).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Una volta compiuti questi due processi ermeneutici paralleli, vi è poi la necessità di effettuare tra di essi un raffronto per esaminare la loro compatibilità, nel senso di valutare se il contenuto del decreto delegato possa essere ricondotto a quanto prevede la legge delega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33584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Circa i requisiti che si ritiene debbano fungere da cerniera tra questi due atti normativi, questa Corte ha elaborato una copiosa giurisprudenza.</a:t>
            </a:r>
          </a:p>
          <a:p>
            <a:pPr algn="just"/>
            <a:r>
              <a:rPr lang="it-IT" sz="2400" dirty="0"/>
              <a:t>Con particolare riferimento al caso, come quello in esame, in cui la </a:t>
            </a:r>
            <a:r>
              <a:rPr lang="it-IT" sz="2400" b="1" dirty="0"/>
              <a:t>legge delega è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genericamente volta all’integrazione e correzione</a:t>
            </a:r>
            <a:r>
              <a:rPr lang="it-IT" sz="2400" b="1" dirty="0"/>
              <a:t> di una particolare </a:t>
            </a:r>
            <a:r>
              <a:rPr lang="it-IT" sz="2400" b="1" dirty="0" smtClean="0"/>
              <a:t>disciplina [es. legge 341/2007: </a:t>
            </a:r>
            <a:r>
              <a:rPr lang="it-IT" sz="2400" dirty="0"/>
              <a:t>adeguamento della «disciplina vigente per gli enti creditizi autorizzati in Italia» al contenuto della direttiva comunitaria innanzi citata e che i confini di detta azione </a:t>
            </a:r>
            <a:r>
              <a:rPr lang="it-IT" sz="2400" dirty="0" err="1"/>
              <a:t>adeguatrice</a:t>
            </a:r>
            <a:r>
              <a:rPr lang="it-IT" sz="2400" dirty="0"/>
              <a:t> potessero estendersi, qualora vi fosse la necessità di effettuare un coordinamento, alle «altre disposizioni vigenti nella stessa materia»</a:t>
            </a:r>
            <a:r>
              <a:rPr lang="it-IT" sz="2400" b="1" dirty="0" smtClean="0"/>
              <a:t>], </a:t>
            </a:r>
            <a:r>
              <a:rPr lang="it-IT" sz="2400" b="1" dirty="0"/>
              <a:t>questa Corte, muovendosi nel solco di un orientamento già consolidato, ha affermato </a:t>
            </a:r>
            <a:r>
              <a:rPr lang="it-IT" sz="2400" b="1" dirty="0" smtClean="0"/>
              <a:t>che: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1670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692696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«</a:t>
            </a:r>
            <a:r>
              <a:rPr lang="it-IT" sz="2800" b="1" dirty="0"/>
              <a:t>Se l’obiettivo è quello della coerenza logica e sistematica della normativa, il coordinamento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può essere solo formale</a:t>
            </a:r>
            <a:r>
              <a:rPr lang="it-IT" sz="2800" b="1" dirty="0"/>
              <a:t> […]. Inoltre, se l’obiettivo è quello di ricondurre a sistema una disciplina stratificata negli anni, con la conseguenza che i principi sono quelli già posti dal legislatore, non è necessario che sia espressamente enunciato nella delega il principio già presente nell’ordinamento, essendo sufficiente il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 del riordino </a:t>
            </a:r>
            <a:r>
              <a:rPr lang="it-IT" sz="2800" b="1" dirty="0"/>
              <a:t>di una materia delimitata» (sentenza n. 53 del 2005).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556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620688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err="1" smtClean="0"/>
              <a:t>Sent</a:t>
            </a:r>
            <a:r>
              <a:rPr lang="it-IT" sz="2400" dirty="0" smtClean="0"/>
              <a:t>. 66/2005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la </a:t>
            </a:r>
            <a:r>
              <a:rPr lang="it-IT" sz="2400" b="1" dirty="0"/>
              <a:t>revisione e il riordino</a:t>
            </a:r>
            <a:r>
              <a:rPr lang="it-IT" sz="2400" dirty="0"/>
              <a:t>, ove comportino l’introduzione di norme aventi </a:t>
            </a:r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contenuto innovativo </a:t>
            </a:r>
            <a:r>
              <a:rPr lang="it-IT" sz="2400" dirty="0"/>
              <a:t>rispetto alla disciplina previgente, necessitano della indicazione di principi e di criteri direttivi idonei a circoscrivere le diverse scelte discrezionali dell’esecutivo, mentre tale specifica indicazione può anche mancare allorché le nuove disposizioni abbiano carattere di </a:t>
            </a:r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sostanziale conferma </a:t>
            </a:r>
            <a:r>
              <a:rPr lang="it-IT" sz="2400" dirty="0"/>
              <a:t>delle precedenti (sentenza n. 354 del 1998).</a:t>
            </a:r>
          </a:p>
        </p:txBody>
      </p:sp>
    </p:spTree>
    <p:extLst>
      <p:ext uri="{BB962C8B-B14F-4D97-AF65-F5344CB8AC3E}">
        <p14:creationId xmlns:p14="http://schemas.microsoft.com/office/powerpoint/2010/main" val="394348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197346"/>
            <a:ext cx="7704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err="1" smtClean="0"/>
              <a:t>Sent</a:t>
            </a:r>
            <a:r>
              <a:rPr lang="it-IT" sz="2400" dirty="0" smtClean="0"/>
              <a:t>. 340/2007</a:t>
            </a:r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Infatti</a:t>
            </a:r>
            <a:r>
              <a:rPr lang="it-IT" sz="2400" dirty="0"/>
              <a:t>, per quanta ampiezza possa a questo riconoscersi, «il libero apprezzamento del</a:t>
            </a:r>
            <a:r>
              <a:rPr lang="it-IT" sz="2400" b="1" dirty="0"/>
              <a:t> legislatore delegato</a:t>
            </a:r>
            <a:r>
              <a:rPr lang="it-IT" sz="2400" dirty="0"/>
              <a:t> non può mai assurgere a principio od a criterio direttivo, in quanto agli antipodi di una </a:t>
            </a:r>
            <a:r>
              <a:rPr lang="it-IT" sz="2400" b="1" dirty="0"/>
              <a:t>legislazione vincolata</a:t>
            </a:r>
            <a:r>
              <a:rPr lang="it-IT" sz="2400" dirty="0"/>
              <a:t>, quale è, per definizione, la legislazione su delega» (sentenza n. 68 del 1991; e, sul carattere derogatorio della legislazione su delega rispetto alla regola costituzionale di cui all’art. 70 </a:t>
            </a:r>
            <a:r>
              <a:rPr lang="it-IT" sz="2400" dirty="0" err="1"/>
              <a:t>Cost</a:t>
            </a:r>
            <a:r>
              <a:rPr lang="it-IT" sz="2400" dirty="0"/>
              <a:t>., cfr. anche la sentenza n. 171 del 2007).</a:t>
            </a:r>
          </a:p>
          <a:p>
            <a:pPr algn="just"/>
            <a:r>
              <a:rPr lang="it-IT" sz="2400" dirty="0"/>
              <a:t>Tutto ciò premesso, si rileva che la disposizione censurata – stabilendo che, se il convenuto non notifica la comparsa di risposta o lo fa tardivamente, i fatti affermati dall’attore si reputano non contestati – detta una regola del processo contumaciale in contrasto con la </a:t>
            </a:r>
            <a:r>
              <a:rPr lang="it-IT" sz="2400" b="1" dirty="0"/>
              <a:t>tradizione del diritto processuale italiano</a:t>
            </a:r>
            <a:r>
              <a:rPr lang="it-IT" sz="2400" dirty="0"/>
              <a:t>, nel quale alla mancata o tardiva costituzione mai è stato attribuito il valore di confessione implicita.</a:t>
            </a:r>
          </a:p>
        </p:txBody>
      </p:sp>
    </p:spTree>
    <p:extLst>
      <p:ext uri="{BB962C8B-B14F-4D97-AF65-F5344CB8AC3E}">
        <p14:creationId xmlns:p14="http://schemas.microsoft.com/office/powerpoint/2010/main" val="402715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563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Delega: principi e criteri direttivi (sent. 341/2007)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Delega: principi e criteri direttivi (sent. 341/2007)</dc:title>
  <dc:creator>roberto bin</dc:creator>
  <cp:lastModifiedBy>roberto bin</cp:lastModifiedBy>
  <cp:revision>4</cp:revision>
  <dcterms:created xsi:type="dcterms:W3CDTF">2012-10-29T10:14:29Z</dcterms:created>
  <dcterms:modified xsi:type="dcterms:W3CDTF">2017-10-25T12:32:00Z</dcterms:modified>
</cp:coreProperties>
</file>